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5" r:id="rId3"/>
    <p:sldId id="331" r:id="rId4"/>
    <p:sldId id="332" r:id="rId5"/>
    <p:sldId id="333" r:id="rId6"/>
    <p:sldId id="335" r:id="rId7"/>
    <p:sldId id="327" r:id="rId8"/>
    <p:sldId id="334" r:id="rId9"/>
    <p:sldId id="328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E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1" autoAdjust="0"/>
    <p:restoredTop sz="94660"/>
  </p:normalViewPr>
  <p:slideViewPr>
    <p:cSldViewPr>
      <p:cViewPr>
        <p:scale>
          <a:sx n="50" d="100"/>
          <a:sy n="50" d="100"/>
        </p:scale>
        <p:origin x="-2076" y="-52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29193-9F64-4DFD-9C42-8DD8C955788E}" type="datetimeFigureOut">
              <a:rPr lang="fr-FR" smtClean="0"/>
              <a:t>12/03/2013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70DCD-B920-47D5-B5E5-8B77CF5A15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203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27CEE-CB10-4EBF-A004-EC30A4DF5071}" type="datetimeFigureOut">
              <a:rPr lang="fr-FR" smtClean="0"/>
              <a:pPr/>
              <a:t>12/03/2013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833A8-F5AB-441E-AFB1-714CEF16BFA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08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67878-8BDF-4ECF-9384-79600FD9E52C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E1AE3-9C69-4919-BDC4-997991F17B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D6DA8-16D2-4CA2-8DC8-70E42D86FC69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5844-EA2A-4AC1-9D80-DC81F45CA2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D9B07-5017-4EE9-B50F-CC235421F947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0CD1-6177-40F9-A8D5-2E5AFE881C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51C6-B8FC-4217-8B84-A8183209E38D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C217-E8D7-48DE-9C93-E8FFD11229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9149B-E9EB-4A1D-B16A-43FFB6D438F5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D2F2-D6E2-422C-8876-C38002E771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BD33E-05AD-44ED-A43A-D7B6F61BFEA6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FD788-17AA-4874-9D74-DE31107B5F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9C646-FE6A-4A12-824C-47373E01120D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DDA6E-C490-4550-838D-45458A7D09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DB073-2A7D-421A-A4D1-F8934DB524D6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6730-99CF-4086-9EED-B90912C24C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D15B-0883-49DB-98A3-2A2C53FDAD8B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D43A4-5F5F-4D82-B761-6B4451EF12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9A72-C959-4D61-A476-98CCA8AEE932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EFB4F-7EED-4679-93F7-D702B8E458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4B5D-69EF-456F-B011-6D9339831CBB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BF6EA-7DE2-4521-99B9-BF2F1867C1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060F5-6B59-4C83-ABF5-C2EDC55B113F}" type="datetimeFigureOut">
              <a:rPr lang="fr-FR"/>
              <a:pPr>
                <a:defRPr/>
              </a:pPr>
              <a:t>12/03/2013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8FBF0D-E963-4210-A282-3819AD3919D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2" descr="\\svr02\didier$\ONE\charte grf\bas copy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572125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 descr="\\svr02\didier$\ONE\charte grf\hau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\\svr02\didier$\ONE\charte grf\certif_aja-one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143875" y="6072188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\\svr02\didier$\ONE\charte grf\ONE-CMJNlog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200" y="6215063"/>
            <a:ext cx="1209675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064896" cy="32403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4800" b="1" dirty="0" smtClean="0"/>
              <a:t>Situation CHM Madagascar</a:t>
            </a:r>
            <a:br>
              <a:rPr lang="fr-FR" sz="4800" b="1" dirty="0" smtClean="0"/>
            </a:br>
            <a:r>
              <a:rPr lang="fr-FR" sz="4800" b="1" dirty="0" smtClean="0"/>
              <a:t>Depuis avril 2012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>
            <a:off x="1619672" y="4437112"/>
            <a:ext cx="6400800" cy="1584176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800" b="1" dirty="0" err="1" smtClean="0"/>
              <a:t>Voahangy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Raharimalala</a:t>
            </a:r>
            <a:endParaRPr lang="fr-FR" sz="2800" b="1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800" b="1" dirty="0" smtClean="0"/>
              <a:t>PFN Assistant CHM / CDB Madagascar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800" b="1" dirty="0" smtClean="0"/>
              <a:t>Marrakech, 11 – 14 mars 2013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9552" y="1340768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/>
              <a:t>Implication du PFN CDB pour toutes les activités du CHM</a:t>
            </a:r>
          </a:p>
          <a:p>
            <a:pPr marL="342900" indent="-342900">
              <a:buFont typeface="Arial" pitchFamily="34" charset="0"/>
              <a:buChar char="•"/>
            </a:pPr>
            <a:endParaRPr lang="fr-FR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/>
              <a:t>Interlocuteur pour le </a:t>
            </a:r>
            <a:r>
              <a:rPr lang="fr-FR" sz="2400" dirty="0" smtClean="0"/>
              <a:t>CHM (au niveau de son service)</a:t>
            </a:r>
            <a:endParaRPr lang="fr-FR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fr-FR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/>
              <a:t>Participation aux différentes réunions des groupes de travail thématique de la CDB (initiative PFN CDB) – à défaut transmission des informations </a:t>
            </a:r>
          </a:p>
          <a:p>
            <a:pPr marL="342900" indent="-342900">
              <a:buFont typeface="Arial" pitchFamily="34" charset="0"/>
              <a:buChar char="•"/>
            </a:pPr>
            <a:endParaRPr lang="fr-FR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/>
              <a:t>Orientation des </a:t>
            </a:r>
            <a:r>
              <a:rPr lang="fr-FR" sz="2400" dirty="0" smtClean="0"/>
              <a:t>activités : projets - recherche</a:t>
            </a:r>
            <a:endParaRPr lang="fr-FR" sz="24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fr-FR" dirty="0" smtClean="0"/>
              <a:t>Relation avec PFN CDB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27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9552" y="1340768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/>
              <a:t>Chaque représentant des institutions formées devrait être le contributeur du CHM </a:t>
            </a:r>
            <a:r>
              <a:rPr lang="fr-FR" sz="2400" dirty="0" smtClean="0">
                <a:sym typeface="Wingdings" pitchFamily="2" charset="2"/>
              </a:rPr>
              <a:t> ne peut pas toujours diffuser l’information (Propriété intellectuelle – manque de temps)</a:t>
            </a:r>
          </a:p>
          <a:p>
            <a:pPr lvl="1"/>
            <a:r>
              <a:rPr lang="fr-FR" sz="2400" dirty="0" smtClean="0">
                <a:sym typeface="Wingdings" pitchFamily="2" charset="2"/>
              </a:rPr>
              <a:t>Formulaire pour demander à chaque institution qui sera l’interlocuteur pour le CHM</a:t>
            </a:r>
          </a:p>
          <a:p>
            <a:pPr marL="342900" indent="-342900">
              <a:buFont typeface="Arial" pitchFamily="34" charset="0"/>
              <a:buChar char="•"/>
            </a:pPr>
            <a:endParaRPr lang="fr-FR" sz="2400" dirty="0">
              <a:sym typeface="Wingdings" pitchFamily="2" charset="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>
                <a:sym typeface="Wingdings" pitchFamily="2" charset="2"/>
              </a:rPr>
              <a:t>CDB : comité technique biodiversité (CHM) à utiliser pour le CHM</a:t>
            </a:r>
            <a:endParaRPr lang="fr-FR" sz="24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fr-FR" dirty="0" smtClean="0"/>
              <a:t>Formalisation du comité CHM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137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9552" y="1340768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Projet de renforcement de site CHM a permis</a:t>
            </a:r>
            <a:endParaRPr lang="fr-FR" sz="2400" dirty="0" smtClean="0">
              <a:sym typeface="Wingdings" pitchFamily="2" charset="2"/>
            </a:endParaRPr>
          </a:p>
          <a:p>
            <a:pPr marL="914400" lvl="1" indent="-457200">
              <a:buFont typeface="+mj-lt"/>
              <a:buAutoNum type="alphaLcParenR"/>
            </a:pPr>
            <a:r>
              <a:rPr lang="fr-FR" sz="2400" dirty="0" smtClean="0">
                <a:sym typeface="Wingdings" pitchFamily="2" charset="2"/>
              </a:rPr>
              <a:t>Diversification des contacts au niveau national</a:t>
            </a:r>
          </a:p>
          <a:p>
            <a:pPr marL="914400" lvl="1" indent="-457200">
              <a:buFont typeface="+mj-lt"/>
              <a:buAutoNum type="alphaLcParenR"/>
            </a:pPr>
            <a:r>
              <a:rPr lang="fr-FR" sz="2400" dirty="0" smtClean="0">
                <a:sym typeface="Wingdings" pitchFamily="2" charset="2"/>
              </a:rPr>
              <a:t>Renforcement de la capacité des partenaires pour la gestion du site  contribution directe</a:t>
            </a:r>
          </a:p>
          <a:p>
            <a:pPr marL="914400" lvl="1" indent="-457200">
              <a:buFont typeface="+mj-lt"/>
              <a:buAutoNum type="alphaLcParenR"/>
            </a:pPr>
            <a:r>
              <a:rPr lang="fr-FR" sz="2400" dirty="0" smtClean="0">
                <a:sym typeface="Wingdings" pitchFamily="2" charset="2"/>
              </a:rPr>
              <a:t>Obtention des informations sur les interventions par objectif d’Aichi</a:t>
            </a:r>
          </a:p>
          <a:p>
            <a:pPr marL="914400" lvl="1" indent="-457200">
              <a:buFont typeface="+mj-lt"/>
              <a:buAutoNum type="alphaLcParenR"/>
            </a:pPr>
            <a:endParaRPr lang="fr-FR" sz="2400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>
                <a:sym typeface="Wingdings" pitchFamily="2" charset="2"/>
              </a:rPr>
              <a:t>Recherche d’information et intégration dans le site</a:t>
            </a:r>
            <a:endParaRPr lang="fr-FR" sz="2400" dirty="0">
              <a:sym typeface="Wingdings" pitchFamily="2" charset="2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fr-FR" dirty="0" smtClean="0"/>
              <a:t>Diffusion des informations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9552" y="1916832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Participation aux groupes restreint APA pour l’élaboration de lettre de politique APA, base de document pour la ratification</a:t>
            </a:r>
            <a:endParaRPr lang="fr-FR" sz="2400" dirty="0" smtClean="0">
              <a:sym typeface="Wingdings" pitchFamily="2" charset="2"/>
            </a:endParaRPr>
          </a:p>
          <a:p>
            <a:pPr marL="914400" lvl="1" indent="-457200">
              <a:buFont typeface="+mj-lt"/>
              <a:buAutoNum type="alphaLcParenR"/>
            </a:pPr>
            <a:endParaRPr lang="fr-FR" sz="2400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>
                <a:sym typeface="Wingdings" pitchFamily="2" charset="2"/>
              </a:rPr>
              <a:t>Catégorisation des informations (état des lieux effectué par le PFN APA</a:t>
            </a:r>
            <a:r>
              <a:rPr lang="fr-FR" sz="2400" dirty="0" smtClean="0">
                <a:sym typeface="Wingdings" pitchFamily="2" charset="2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endParaRPr lang="fr-FR" sz="2400" dirty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>
                <a:sym typeface="Wingdings" pitchFamily="2" charset="2"/>
              </a:rPr>
              <a:t>Réflexion en cours pour la structure des informations</a:t>
            </a:r>
            <a:endParaRPr lang="fr-FR" sz="2400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fr-FR" sz="2400" dirty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>
                <a:sym typeface="Wingdings" pitchFamily="2" charset="2"/>
              </a:rPr>
              <a:t>En veilleuse suite à la non ratification du protocole (aucun financement)</a:t>
            </a:r>
            <a:endParaRPr lang="fr-FR" sz="2400" dirty="0">
              <a:sym typeface="Wingdings" pitchFamily="2" charset="2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fr-FR" dirty="0" smtClean="0"/>
              <a:t>Collaboration avec les autres CHM des protocoles de la CDB (CHM APA)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977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9552" y="220486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ym typeface="Wingdings" pitchFamily="2" charset="2"/>
              </a:rPr>
              <a:t>Les PFN de ces 2 conventions ont été formés sur la gestion du CHM et sont des contributeurs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16868" y="476672"/>
            <a:ext cx="8229600" cy="1066130"/>
          </a:xfrm>
        </p:spPr>
        <p:txBody>
          <a:bodyPr/>
          <a:lstStyle/>
          <a:p>
            <a:r>
              <a:rPr lang="fr-FR" dirty="0" smtClean="0"/>
              <a:t>Convention CITES et RAMSAR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615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5458" y="548680"/>
            <a:ext cx="8229600" cy="706090"/>
          </a:xfrm>
        </p:spPr>
        <p:txBody>
          <a:bodyPr/>
          <a:lstStyle/>
          <a:p>
            <a:r>
              <a:rPr lang="fr-FR" dirty="0" smtClean="0"/>
              <a:t>CHM et les autres conventions signées à Rio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24322" y="206084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Référence pour les informations sur la biodiversité lors de l’élaboration du 5</a:t>
            </a:r>
            <a:r>
              <a:rPr lang="fr-FR" sz="2400" baseline="30000" dirty="0" smtClean="0"/>
              <a:t>e</a:t>
            </a:r>
            <a:r>
              <a:rPr lang="fr-FR" sz="2400" dirty="0" smtClean="0"/>
              <a:t> rapport national du CNULD</a:t>
            </a:r>
          </a:p>
          <a:p>
            <a:endParaRPr lang="fr-FR" sz="2400" dirty="0"/>
          </a:p>
          <a:p>
            <a:r>
              <a:rPr lang="fr-FR" sz="2400" dirty="0" smtClean="0"/>
              <a:t>Référence </a:t>
            </a:r>
            <a:r>
              <a:rPr lang="fr-FR" sz="2400" dirty="0" smtClean="0"/>
              <a:t>pour les informations : REDD</a:t>
            </a:r>
            <a:r>
              <a:rPr lang="fr-FR" sz="2400" dirty="0" smtClean="0"/>
              <a:t>+ - synergie pour les indicateurs du sauvegarde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200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5458" y="548680"/>
            <a:ext cx="8229600" cy="706090"/>
          </a:xfrm>
        </p:spPr>
        <p:txBody>
          <a:bodyPr/>
          <a:lstStyle/>
          <a:p>
            <a:r>
              <a:rPr lang="fr-FR" dirty="0" smtClean="0"/>
              <a:t>CHM et les initiatives régionales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24322" y="206084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Initiatives régionales liées à la CDB : l’ONE fait partie des groupes de travail pour ces </a:t>
            </a:r>
            <a:r>
              <a:rPr lang="fr-FR" sz="2400" dirty="0" smtClean="0"/>
              <a:t>initiatives (Convention de Nairobi – centre d’échange ; COI)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Coopération avec la République de l’Union des Comores : projet en vue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91231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39552" y="1052736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Après avril 2012</a:t>
            </a:r>
          </a:p>
          <a:p>
            <a:r>
              <a:rPr lang="fr-FR" sz="2400" dirty="0" smtClean="0"/>
              <a:t>Mission plus claire ce qui a permis de diversifier les contacts des partenaires</a:t>
            </a:r>
          </a:p>
          <a:p>
            <a:r>
              <a:rPr lang="fr-FR" sz="2400" dirty="0" smtClean="0"/>
              <a:t>Beaucoup plus d’informations </a:t>
            </a:r>
            <a:r>
              <a:rPr lang="fr-FR" sz="2400" dirty="0" smtClean="0"/>
              <a:t>transmises (contribution après sollicitation seulement)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Contrainte</a:t>
            </a:r>
          </a:p>
          <a:p>
            <a:r>
              <a:rPr lang="fr-FR" sz="2400" dirty="0" smtClean="0"/>
              <a:t>Connexion : lente </a:t>
            </a:r>
            <a:r>
              <a:rPr lang="fr-FR" sz="2400" dirty="0" smtClean="0">
                <a:sym typeface="Wingdings" pitchFamily="2" charset="2"/>
              </a:rPr>
              <a:t> beaucoup plus de temps pour l’intégration des informations</a:t>
            </a:r>
            <a:endParaRPr lang="fr-FR" sz="2400" dirty="0" smtClean="0"/>
          </a:p>
          <a:p>
            <a:r>
              <a:rPr lang="fr-FR" sz="2400" dirty="0" smtClean="0"/>
              <a:t>Contact permanent avec les partenaires </a:t>
            </a:r>
            <a:r>
              <a:rPr lang="fr-FR" sz="2400" dirty="0" smtClean="0"/>
              <a:t>(beaucoup de </a:t>
            </a:r>
            <a:r>
              <a:rPr lang="fr-FR" sz="2400" dirty="0" smtClean="0"/>
              <a:t>temps)</a:t>
            </a:r>
          </a:p>
          <a:p>
            <a:r>
              <a:rPr lang="fr-FR" sz="2400" dirty="0" smtClean="0"/>
              <a:t>Interlocuteur au niveau du PFN CDB très chargé </a:t>
            </a:r>
            <a:r>
              <a:rPr lang="fr-FR" sz="2400" dirty="0" smtClean="0">
                <a:sym typeface="Wingdings" pitchFamily="2" charset="2"/>
              </a:rPr>
              <a:t> ne peut pas contribuer directement à la mise à jour du site ou même communiquer les informations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9270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te Graphique pour Présentation Powerpoint O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 Graphique pour Présentation Powerpoint ONE</Template>
  <TotalTime>2735</TotalTime>
  <Words>423</Words>
  <Application>Microsoft Office PowerPoint</Application>
  <PresentationFormat>Affichage à l'écran (4:3)</PresentationFormat>
  <Paragraphs>52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Charte Graphique pour Présentation Powerpoint ONE</vt:lpstr>
      <vt:lpstr>Situation CHM Madagascar Depuis avril 2012</vt:lpstr>
      <vt:lpstr>Relation avec PFN CDB</vt:lpstr>
      <vt:lpstr>Formalisation du comité CHM</vt:lpstr>
      <vt:lpstr>Diffusion des informations</vt:lpstr>
      <vt:lpstr>Collaboration avec les autres CHM des protocoles de la CDB (CHM APA)</vt:lpstr>
      <vt:lpstr>Convention CITES et RAMSAR</vt:lpstr>
      <vt:lpstr>CHM et les autres conventions signées à Rio</vt:lpstr>
      <vt:lpstr>CHM et les initiatives régionales</vt:lpstr>
      <vt:lpstr>Conclusion</vt:lpstr>
    </vt:vector>
  </TitlesOfParts>
  <Company>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place de Système de suivi des indicateurs des 20 objectifs d’Aichi (plan stratégique de la biodiversité 2011 – 2020) au niveau du Centre d’échange de la CDB de Madagascar</dc:title>
  <dc:creator>cwr</dc:creator>
  <cp:lastModifiedBy>BCH02</cp:lastModifiedBy>
  <cp:revision>145</cp:revision>
  <dcterms:created xsi:type="dcterms:W3CDTF">2011-11-07T06:42:39Z</dcterms:created>
  <dcterms:modified xsi:type="dcterms:W3CDTF">2013-03-12T08:59:26Z</dcterms:modified>
</cp:coreProperties>
</file>